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6" r:id="rId5"/>
    <p:sldId id="282" r:id="rId6"/>
    <p:sldId id="257" r:id="rId7"/>
    <p:sldId id="284" r:id="rId8"/>
    <p:sldId id="273" r:id="rId9"/>
    <p:sldId id="264" r:id="rId10"/>
    <p:sldId id="260" r:id="rId11"/>
    <p:sldId id="274" r:id="rId12"/>
    <p:sldId id="279" r:id="rId13"/>
    <p:sldId id="275" r:id="rId14"/>
    <p:sldId id="259" r:id="rId15"/>
    <p:sldId id="258" r:id="rId16"/>
    <p:sldId id="281" r:id="rId17"/>
    <p:sldId id="272" r:id="rId18"/>
    <p:sldId id="280" r:id="rId19"/>
    <p:sldId id="277" r:id="rId20"/>
    <p:sldId id="285" r:id="rId21"/>
    <p:sldId id="262" r:id="rId22"/>
    <p:sldId id="263" r:id="rId23"/>
    <p:sldId id="278" r:id="rId24"/>
    <p:sldId id="265" r:id="rId25"/>
    <p:sldId id="270" r:id="rId26"/>
    <p:sldId id="276" r:id="rId27"/>
    <p:sldId id="271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5FF"/>
    <a:srgbClr val="D5F8EF"/>
    <a:srgbClr val="9A9B9D"/>
    <a:srgbClr val="AEB0AF"/>
    <a:srgbClr val="CEC7C1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8" autoAdjust="0"/>
    <p:restoredTop sz="95161" autoAdjust="0"/>
  </p:normalViewPr>
  <p:slideViewPr>
    <p:cSldViewPr snapToGrid="0" showGuides="1">
      <p:cViewPr varScale="1">
        <p:scale>
          <a:sx n="100" d="100"/>
          <a:sy n="100" d="100"/>
        </p:scale>
        <p:origin x="176" y="26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9/19/22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PV Access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EPICS Collaboration Meeting</a:t>
            </a:r>
          </a:p>
          <a:p>
            <a:r>
              <a:rPr lang="en-US" dirty="0"/>
              <a:t>Slovenia, Sept. 2022</a:t>
            </a:r>
          </a:p>
          <a:p>
            <a:endParaRPr lang="en-US" dirty="0"/>
          </a:p>
          <a:p>
            <a:r>
              <a:rPr lang="en-US" dirty="0"/>
              <a:t>Kay Kasemir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26AE-CF03-7243-8864-1672959C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it’s very similar, maybe more efficient…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39117-6DF3-3044-9623-F785D8B44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9" y="1653735"/>
            <a:ext cx="8453535" cy="404777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What’s really new?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How about those custom structures?</a:t>
            </a:r>
          </a:p>
        </p:txBody>
      </p:sp>
    </p:spTree>
    <p:extLst>
      <p:ext uri="{BB962C8B-B14F-4D97-AF65-F5344CB8AC3E}">
        <p14:creationId xmlns:p14="http://schemas.microsoft.com/office/powerpoint/2010/main" val="20210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4655-1978-C148-A9FD-16773DB8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Data:   Great, but then what?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E23F78-F58F-F848-AE99-AB706C59B09F}"/>
              </a:ext>
            </a:extLst>
          </p:cNvPr>
          <p:cNvSpPr txBox="1">
            <a:spLocks/>
          </p:cNvSpPr>
          <p:nvPr/>
        </p:nvSpPr>
        <p:spPr bwMode="auto">
          <a:xfrm>
            <a:off x="1329661" y="1563547"/>
            <a:ext cx="2906674" cy="1989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1" dirty="0">
                <a:latin typeface="Courier" pitchFamily="2" charset="0"/>
              </a:rPr>
              <a:t>Fred’s structure:</a:t>
            </a:r>
            <a:br>
              <a:rPr lang="en-US" sz="1800" b="1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value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units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</a:t>
            </a:r>
            <a:r>
              <a:rPr lang="en-US" sz="1800" dirty="0" err="1">
                <a:latin typeface="Courier" pitchFamily="2" charset="0"/>
              </a:rPr>
              <a:t>timeStamp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31E1F5-F99D-D744-AE82-52E7DE46339E}"/>
              </a:ext>
            </a:extLst>
          </p:cNvPr>
          <p:cNvSpPr txBox="1">
            <a:spLocks/>
          </p:cNvSpPr>
          <p:nvPr/>
        </p:nvSpPr>
        <p:spPr bwMode="auto">
          <a:xfrm>
            <a:off x="4721776" y="1264399"/>
            <a:ext cx="2770706" cy="17102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1" dirty="0">
                <a:latin typeface="Courier" pitchFamily="2" charset="0"/>
              </a:rPr>
              <a:t>Keith’s structure:</a:t>
            </a:r>
            <a:br>
              <a:rPr lang="en-US" sz="1800" b="1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level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data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type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7AFD02-6E55-9C41-9DD6-1538712219D8}"/>
              </a:ext>
            </a:extLst>
          </p:cNvPr>
          <p:cNvSpPr txBox="1">
            <a:spLocks/>
          </p:cNvSpPr>
          <p:nvPr/>
        </p:nvSpPr>
        <p:spPr bwMode="auto">
          <a:xfrm>
            <a:off x="1828800" y="4023185"/>
            <a:ext cx="2731625" cy="17294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1" dirty="0">
                <a:latin typeface="Courier" pitchFamily="2" charset="0"/>
              </a:rPr>
              <a:t>Jane’s structure:</a:t>
            </a:r>
            <a:br>
              <a:rPr lang="en-US" sz="1800" b="1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info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content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meta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long     ms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57F1F5-902E-8B4B-B64C-B2A1E51B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309" y="3553429"/>
            <a:ext cx="5974966" cy="2835796"/>
          </a:xfrm>
        </p:spPr>
        <p:txBody>
          <a:bodyPr/>
          <a:lstStyle/>
          <a:p>
            <a:r>
              <a:rPr lang="en-US" dirty="0"/>
              <a:t>Which number to show on a user display?</a:t>
            </a:r>
          </a:p>
          <a:p>
            <a:r>
              <a:rPr lang="en-US" dirty="0"/>
              <a:t>What units?</a:t>
            </a:r>
          </a:p>
          <a:p>
            <a:r>
              <a:rPr lang="en-US" dirty="0"/>
              <a:t>Is this an alarm?</a:t>
            </a:r>
          </a:p>
          <a:p>
            <a:r>
              <a:rPr lang="en-US" dirty="0"/>
              <a:t>Time stamp?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059712-462B-9645-A4A6-98695C99C994}"/>
              </a:ext>
            </a:extLst>
          </p:cNvPr>
          <p:cNvSpPr txBox="1">
            <a:spLocks/>
          </p:cNvSpPr>
          <p:nvPr/>
        </p:nvSpPr>
        <p:spPr bwMode="auto">
          <a:xfrm>
            <a:off x="8080310" y="1392551"/>
            <a:ext cx="3433666" cy="17102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1" dirty="0">
                <a:latin typeface="Courier" pitchFamily="2" charset="0"/>
              </a:rPr>
              <a:t>Jürgen’s structure:</a:t>
            </a:r>
            <a:br>
              <a:rPr lang="en-US" sz="1800" b="1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grad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wert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</a:t>
            </a:r>
            <a:r>
              <a:rPr lang="en-US" sz="1800" dirty="0" err="1">
                <a:latin typeface="Courier" pitchFamily="2" charset="0"/>
              </a:rPr>
              <a:t>typ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long     </a:t>
            </a:r>
            <a:r>
              <a:rPr lang="en-US" sz="1800" dirty="0" err="1">
                <a:latin typeface="Courier" pitchFamily="2" charset="0"/>
              </a:rPr>
              <a:t>zeit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5967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4655-1978-C148-A9FD-16773DB8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“Normative Types”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ACF1A-17D5-9047-A002-2B455172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3848"/>
            <a:ext cx="5006447" cy="5353157"/>
          </a:xfrm>
        </p:spPr>
        <p:txBody>
          <a:bodyPr/>
          <a:lstStyle/>
          <a:p>
            <a:r>
              <a:rPr lang="en-US" dirty="0"/>
              <a:t>Channel Access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struct  </a:t>
            </a:r>
            <a:r>
              <a:rPr lang="en-US" sz="1800" dirty="0" err="1">
                <a:latin typeface="Courier" pitchFamily="2" charset="0"/>
              </a:rPr>
              <a:t>dbr_ctrl_double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    precision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char     units[8]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 no timestamp …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   value</a:t>
            </a: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struct  </a:t>
            </a:r>
            <a:r>
              <a:rPr lang="en-US" sz="1800" dirty="0" err="1">
                <a:latin typeface="Courier" pitchFamily="2" charset="0"/>
              </a:rPr>
              <a:t>dbr_time_double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timestamp 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    value 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You get what you request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(network always transfers complete struct)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E23F78-F58F-F848-AE99-AB706C59B09F}"/>
              </a:ext>
            </a:extLst>
          </p:cNvPr>
          <p:cNvSpPr txBox="1">
            <a:spLocks/>
          </p:cNvSpPr>
          <p:nvPr/>
        </p:nvSpPr>
        <p:spPr bwMode="auto">
          <a:xfrm>
            <a:off x="5843787" y="983848"/>
            <a:ext cx="4737403" cy="56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PV  Access</a:t>
            </a:r>
          </a:p>
          <a:p>
            <a:pPr marL="0" indent="0">
              <a:buFont typeface="Century Gothic" panose="020B0502020202020204" pitchFamily="34" charset="0"/>
              <a:buNone/>
            </a:pPr>
            <a:r>
              <a:rPr lang="en-US" sz="1800" dirty="0" err="1">
                <a:latin typeface="Courier" pitchFamily="2" charset="0"/>
              </a:rPr>
              <a:t>epics:nt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 err="1">
                <a:latin typeface="Courier" pitchFamily="2" charset="0"/>
              </a:rPr>
              <a:t>NTScalar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value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units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</a:t>
            </a:r>
            <a:r>
              <a:rPr lang="en-US" sz="1800" dirty="0" err="1">
                <a:latin typeface="Courier" pitchFamily="2" charset="0"/>
              </a:rPr>
              <a:t>timeStamp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You get what you request</a:t>
            </a:r>
            <a:br>
              <a:rPr lang="en-US" sz="1800" dirty="0"/>
            </a:br>
            <a:r>
              <a:rPr lang="en-US" sz="1800" dirty="0"/>
              <a:t>(but network only transfers changes)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7BA60-88E7-FFBC-4653-69EE77C02DB5}"/>
              </a:ext>
            </a:extLst>
          </p:cNvPr>
          <p:cNvSpPr txBox="1"/>
          <p:nvPr/>
        </p:nvSpPr>
        <p:spPr>
          <a:xfrm>
            <a:off x="8555458" y="3573162"/>
            <a:ext cx="3304309" cy="15881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Same record vs. PV abstraction.</a:t>
            </a:r>
          </a:p>
          <a:p>
            <a:pPr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There is no “</a:t>
            </a:r>
            <a:r>
              <a:rPr lang="en-US" dirty="0" err="1">
                <a:latin typeface="+mn-lt"/>
              </a:rPr>
              <a:t>NTRecord</a:t>
            </a:r>
            <a:r>
              <a:rPr lang="en-US" dirty="0">
                <a:latin typeface="+mn-lt"/>
              </a:rPr>
              <a:t>” or “</a:t>
            </a:r>
            <a:r>
              <a:rPr lang="en-US" dirty="0" err="1">
                <a:latin typeface="+mn-lt"/>
              </a:rPr>
              <a:t>NTCalcOut</a:t>
            </a:r>
            <a:r>
              <a:rPr lang="en-US" dirty="0">
                <a:latin typeface="+mn-lt"/>
              </a:rPr>
              <a:t>” that would fetch all fields of a record</a:t>
            </a:r>
          </a:p>
        </p:txBody>
      </p:sp>
    </p:spTree>
    <p:extLst>
      <p:ext uri="{BB962C8B-B14F-4D97-AF65-F5344CB8AC3E}">
        <p14:creationId xmlns:p14="http://schemas.microsoft.com/office/powerpoint/2010/main" val="1873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28D0-552D-D038-FEE2-121C3E7B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 Channels/PVs  vs. 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4E155-B120-911F-2B32-A95673509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76746"/>
            <a:ext cx="11430000" cy="5101936"/>
          </a:xfrm>
        </p:spPr>
        <p:txBody>
          <a:bodyPr/>
          <a:lstStyle/>
          <a:p>
            <a:r>
              <a:rPr lang="en-US" dirty="0"/>
              <a:t>Records have fields</a:t>
            </a:r>
          </a:p>
          <a:p>
            <a:r>
              <a:rPr lang="en-US" dirty="0"/>
              <a:t>Channels/PVs have properties</a:t>
            </a:r>
          </a:p>
          <a:p>
            <a:endParaRPr lang="en-US" dirty="0"/>
          </a:p>
          <a:p>
            <a:r>
              <a:rPr lang="en-US" dirty="0"/>
              <a:t>IOC maps fields of records to properties of channel/PV</a:t>
            </a:r>
          </a:p>
          <a:p>
            <a:pPr lvl="1"/>
            <a:r>
              <a:rPr lang="en-US" dirty="0"/>
              <a:t>VAL </a:t>
            </a:r>
            <a:r>
              <a:rPr lang="en-US" dirty="0">
                <a:sym typeface="Wingdings" pitchFamily="2" charset="2"/>
              </a:rPr>
              <a:t> value</a:t>
            </a:r>
          </a:p>
          <a:p>
            <a:pPr lvl="1"/>
            <a:r>
              <a:rPr lang="en-US" dirty="0"/>
              <a:t>TIME </a:t>
            </a:r>
            <a:r>
              <a:rPr lang="en-US" dirty="0">
                <a:sym typeface="Wingdings" pitchFamily="2" charset="2"/>
              </a:rPr>
              <a:t> timestamp</a:t>
            </a:r>
          </a:p>
          <a:p>
            <a:pPr lvl="1"/>
            <a:r>
              <a:rPr lang="en-US" dirty="0">
                <a:sym typeface="Wingdings" pitchFamily="2" charset="2"/>
              </a:rPr>
              <a:t>STAT &amp; SEVR  alarm</a:t>
            </a:r>
          </a:p>
          <a:p>
            <a:pPr lvl="1"/>
            <a:r>
              <a:rPr lang="en-US" dirty="0">
                <a:sym typeface="Wingdings" pitchFamily="2" charset="2"/>
              </a:rPr>
              <a:t>EGU  Units</a:t>
            </a:r>
          </a:p>
          <a:p>
            <a:pPr lvl="1"/>
            <a:r>
              <a:rPr lang="en-US" dirty="0">
                <a:sym typeface="Wingdings" pitchFamily="2" charset="2"/>
              </a:rPr>
              <a:t>PREC  display hints</a:t>
            </a:r>
          </a:p>
          <a:p>
            <a:pPr lvl="1"/>
            <a:r>
              <a:rPr lang="en-US" dirty="0">
                <a:sym typeface="Wingdings" pitchFamily="2" charset="2"/>
              </a:rPr>
              <a:t>HIGH  upper warning threshold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99DC6-5E7F-970D-050A-09224294EB44}"/>
              </a:ext>
            </a:extLst>
          </p:cNvPr>
          <p:cNvSpPr txBox="1"/>
          <p:nvPr/>
        </p:nvSpPr>
        <p:spPr>
          <a:xfrm>
            <a:off x="7564582" y="3656289"/>
            <a:ext cx="3304309" cy="258532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Nearly every </a:t>
            </a:r>
            <a:r>
              <a:rPr lang="en-US" dirty="0" err="1">
                <a:latin typeface="+mn-lt"/>
              </a:rPr>
              <a:t>record.FIELD</a:t>
            </a:r>
            <a:r>
              <a:rPr lang="en-US" dirty="0">
                <a:latin typeface="+mn-lt"/>
              </a:rPr>
              <a:t> can become a PV: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caget</a:t>
            </a:r>
            <a:r>
              <a:rPr lang="en-US" dirty="0">
                <a:latin typeface="+mn-lt"/>
              </a:rPr>
              <a:t> xxx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+mn-lt"/>
              </a:rPr>
              <a:t>caget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xxx.VAL</a:t>
            </a:r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caget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xxx.EGU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Detailed mapping of fields to channel/PV depend on record</a:t>
            </a:r>
          </a:p>
        </p:txBody>
      </p:sp>
    </p:spTree>
    <p:extLst>
      <p:ext uri="{BB962C8B-B14F-4D97-AF65-F5344CB8AC3E}">
        <p14:creationId xmlns:p14="http://schemas.microsoft.com/office/powerpoint/2010/main" val="267250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EE3C-2D68-5443-B438-96F3517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Images: Normative type </a:t>
            </a:r>
            <a:r>
              <a:rPr lang="en-US" dirty="0" err="1"/>
              <a:t>NTNDArray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F00FD-5B32-8648-BF66-4B729EA2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26367"/>
            <a:ext cx="11430000" cy="5392018"/>
          </a:xfrm>
        </p:spPr>
        <p:txBody>
          <a:bodyPr/>
          <a:lstStyle/>
          <a:p>
            <a:r>
              <a:rPr lang="en-US" dirty="0"/>
              <a:t>Standalone Demo Image</a:t>
            </a:r>
            <a:br>
              <a:rPr lang="en-US" dirty="0"/>
            </a:br>
            <a:br>
              <a:rPr lang="en-US" dirty="0"/>
            </a:br>
            <a:r>
              <a:rPr lang="en-US" sz="2000" dirty="0">
                <a:latin typeface="Courier" pitchFamily="2" charset="0"/>
              </a:rPr>
              <a:t>cd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/examples/24_pvaccess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./</a:t>
            </a:r>
            <a:r>
              <a:rPr lang="en-US" sz="2000" dirty="0" err="1">
                <a:latin typeface="Courier" pitchFamily="2" charset="0"/>
              </a:rPr>
              <a:t>start_imagedemo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CS-Studio Image widget</a:t>
            </a:r>
          </a:p>
          <a:p>
            <a:pPr marL="398463" lvl="1" indent="0">
              <a:buNone/>
            </a:pPr>
            <a:r>
              <a:rPr lang="en-US" dirty="0"/>
              <a:t>Only needs </a:t>
            </a:r>
            <a:r>
              <a:rPr lang="en-US" dirty="0" err="1"/>
              <a:t>pva</a:t>
            </a:r>
            <a:r>
              <a:rPr lang="en-US" dirty="0"/>
              <a:t>://IMAGE</a:t>
            </a:r>
          </a:p>
          <a:p>
            <a:pPr lvl="1"/>
            <a:endParaRPr lang="en-US" dirty="0"/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css</a:t>
            </a:r>
            <a:r>
              <a:rPr lang="en-US" dirty="0">
                <a:latin typeface="Courier" pitchFamily="2" charset="0"/>
              </a:rPr>
              <a:t> -resource 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/examples/24_pvaccess/</a:t>
            </a:r>
            <a:r>
              <a:rPr lang="en-US" dirty="0" err="1">
                <a:latin typeface="Courier" pitchFamily="2" charset="0"/>
              </a:rPr>
              <a:t>PVA_IMAGE.bob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E4D56104-60FC-D642-BC28-7D748FFFE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94" y="813816"/>
            <a:ext cx="4292081" cy="420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48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EE3C-2D68-5443-B438-96F3517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Images: Area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F00FD-5B32-8648-BF66-4B729EA2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026366"/>
            <a:ext cx="11743945" cy="5557313"/>
          </a:xfrm>
        </p:spPr>
        <p:txBody>
          <a:bodyPr/>
          <a:lstStyle/>
          <a:p>
            <a:r>
              <a:rPr lang="en-US" dirty="0"/>
              <a:t>Area Detector with “Sim” and </a:t>
            </a:r>
            <a:r>
              <a:rPr lang="en-US" dirty="0" err="1"/>
              <a:t>NDPluginPVA</a:t>
            </a:r>
            <a:br>
              <a:rPr lang="en-US" dirty="0"/>
            </a:br>
            <a:br>
              <a:rPr lang="en-US" dirty="0"/>
            </a:br>
            <a:r>
              <a:rPr lang="en-US" sz="2000" dirty="0">
                <a:latin typeface="Courier" pitchFamily="2" charset="0"/>
              </a:rPr>
              <a:t>cd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</a:t>
            </a:r>
            <a:r>
              <a:rPr lang="en-US" sz="2000" dirty="0" err="1">
                <a:latin typeface="Courier" pitchFamily="2" charset="0"/>
              </a:rPr>
              <a:t>AreaDetector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./</a:t>
            </a:r>
            <a:r>
              <a:rPr lang="en-US" sz="2000" dirty="0" err="1">
                <a:latin typeface="Courier" pitchFamily="2" charset="0"/>
              </a:rPr>
              <a:t>start_sim_ioc.sh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CS-Studio: Image widget</a:t>
            </a:r>
          </a:p>
          <a:p>
            <a:pPr lvl="1"/>
            <a:r>
              <a:rPr lang="en-US" dirty="0"/>
              <a:t>Just “</a:t>
            </a:r>
            <a:r>
              <a:rPr lang="en-US" dirty="0" err="1"/>
              <a:t>pva</a:t>
            </a:r>
            <a:r>
              <a:rPr lang="en-US" dirty="0"/>
              <a:t>://….:Image</a:t>
            </a:r>
          </a:p>
          <a:p>
            <a:pPr lvl="1"/>
            <a:r>
              <a:rPr lang="en-US" dirty="0"/>
              <a:t>”Limits from PV” option</a:t>
            </a:r>
            <a:br>
              <a:rPr lang="en-US" dirty="0"/>
            </a:br>
            <a:endParaRPr lang="en-US" dirty="0"/>
          </a:p>
          <a:p>
            <a:pPr marL="398463" lvl="1" indent="0">
              <a:buNone/>
            </a:pPr>
            <a:r>
              <a:rPr lang="en-US" sz="2000" dirty="0" err="1">
                <a:latin typeface="Courier" pitchFamily="2" charset="0"/>
              </a:rPr>
              <a:t>css</a:t>
            </a:r>
            <a:r>
              <a:rPr lang="en-US" sz="2000" dirty="0">
                <a:latin typeface="Courier" pitchFamily="2" charset="0"/>
              </a:rPr>
              <a:t> –resource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</a:t>
            </a:r>
            <a:r>
              <a:rPr lang="en-US" sz="2000" dirty="0" err="1">
                <a:latin typeface="Courier" pitchFamily="2" charset="0"/>
              </a:rPr>
              <a:t>AreaDetector</a:t>
            </a:r>
            <a:r>
              <a:rPr lang="en-US" sz="2000" dirty="0">
                <a:latin typeface="Courier" pitchFamily="2" charset="0"/>
              </a:rPr>
              <a:t>/0_AreaDetectorDemoPVA.bob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D2109-5B80-B543-B47B-68FE000A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02" y="1583604"/>
            <a:ext cx="5363707" cy="39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1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6ED4-85FD-B667-0241-118C93A7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Detector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9EC3-AAE2-311A-CFCC-7ADEC6961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55964"/>
            <a:ext cx="11430000" cy="57912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“Start” Sim Detector, “Enable” PVA Plugin</a:t>
            </a:r>
          </a:p>
          <a:p>
            <a:r>
              <a:rPr lang="en-US" sz="2400" dirty="0"/>
              <a:t>Open display in editor to check Image widget config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Simple config via PV Name, maybe Limits from PV option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Data size, Color Mode, Unsigned are not needed!</a:t>
            </a:r>
          </a:p>
          <a:p>
            <a:r>
              <a:rPr lang="en-US" sz="2400" dirty="0"/>
              <a:t>Open “Detector” page, change “Region Size”, “Reverse”, “Data Type”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Image updates accordingly!</a:t>
            </a:r>
          </a:p>
          <a:p>
            <a:r>
              <a:rPr lang="en-US" sz="2400" dirty="0"/>
              <a:t>Open “Plugins”</a:t>
            </a:r>
          </a:p>
          <a:p>
            <a:pPr lvl="1"/>
            <a:r>
              <a:rPr lang="en-US" sz="2000" dirty="0"/>
              <a:t>Enable “</a:t>
            </a:r>
            <a:r>
              <a:rPr lang="en-US" sz="2000" dirty="0" err="1"/>
              <a:t>NDPluginCodec</a:t>
            </a:r>
            <a:r>
              <a:rPr lang="en-US" sz="2000" dirty="0"/>
              <a:t>”</a:t>
            </a:r>
          </a:p>
          <a:p>
            <a:pPr lvl="2"/>
            <a:r>
              <a:rPr lang="en-US" sz="1800" dirty="0"/>
              <a:t>Read SIM1</a:t>
            </a:r>
          </a:p>
          <a:p>
            <a:pPr lvl="2"/>
            <a:r>
              <a:rPr lang="en-US" sz="1800" dirty="0"/>
              <a:t>Select “LZ4” compressor, note “Compression Factor”</a:t>
            </a:r>
          </a:p>
          <a:p>
            <a:pPr lvl="1"/>
            <a:r>
              <a:rPr lang="en-US" sz="2000" dirty="0"/>
              <a:t>Set </a:t>
            </a:r>
            <a:r>
              <a:rPr lang="en-US" sz="2000" dirty="0" err="1"/>
              <a:t>NDPluginPva</a:t>
            </a:r>
            <a:r>
              <a:rPr lang="en-US" sz="2000" dirty="0"/>
              <a:t> to use Port “CODEC1”</a:t>
            </a:r>
          </a:p>
          <a:p>
            <a:pPr lvl="1"/>
            <a:r>
              <a:rPr lang="en-US" sz="2000" dirty="0"/>
              <a:t>Verify via `</a:t>
            </a:r>
            <a:r>
              <a:rPr lang="en-US" sz="2000" dirty="0" err="1"/>
              <a:t>pvget</a:t>
            </a:r>
            <a:r>
              <a:rPr lang="en-US" sz="2000" dirty="0"/>
              <a:t> 13SIM1:Pva1:Image`</a:t>
            </a:r>
          </a:p>
          <a:p>
            <a:pPr lvl="1"/>
            <a:r>
              <a:rPr lang="en-US" sz="2000" dirty="0"/>
              <a:t>Set Sim Data Type back to UInt8, then compress with “JPEG” of Quality 10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Compression support (LZ4 and JPEG)!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560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61FE-5DB9-3687-C092-0283A03A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Compression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B4CD6D5-8C59-FEFB-E04A-75BA791EA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49" y="813816"/>
            <a:ext cx="9617537" cy="534939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5AD8A4-6612-DA27-0E13-A41A54408DB4}"/>
              </a:ext>
            </a:extLst>
          </p:cNvPr>
          <p:cNvSpPr/>
          <p:nvPr/>
        </p:nvSpPr>
        <p:spPr>
          <a:xfrm>
            <a:off x="8011886" y="1097784"/>
            <a:ext cx="2231782" cy="53949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28EF29-6430-530F-98D4-6CF1A5F0AE2C}"/>
              </a:ext>
            </a:extLst>
          </p:cNvPr>
          <p:cNvSpPr/>
          <p:nvPr/>
        </p:nvSpPr>
        <p:spPr>
          <a:xfrm>
            <a:off x="5549555" y="4265437"/>
            <a:ext cx="2407991" cy="93379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6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353E-2869-6147-84A2-A0E85443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44B1-6229-FD48-9D87-99C14B2D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24596"/>
            <a:ext cx="11430000" cy="555908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SNS Beam Lines started to use this in ~2014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cd 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/examples/24_pvaccess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./</a:t>
            </a:r>
            <a:r>
              <a:rPr lang="en-US" dirty="0" err="1">
                <a:latin typeface="Courier" pitchFamily="2" charset="0"/>
              </a:rPr>
              <a:t>start_neutrondemo</a:t>
            </a:r>
            <a:r>
              <a:rPr lang="en-US" dirty="0">
                <a:latin typeface="Courier" pitchFamily="2" charset="0"/>
              </a:rPr>
              <a:t> -h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./</a:t>
            </a:r>
            <a:r>
              <a:rPr lang="en-US" dirty="0" err="1">
                <a:latin typeface="Courier" pitchFamily="2" charset="0"/>
              </a:rPr>
              <a:t>start_neutrondemo</a:t>
            </a:r>
            <a:r>
              <a:rPr lang="en-US" dirty="0">
                <a:latin typeface="Courier" pitchFamily="2" charset="0"/>
              </a:rPr>
              <a:t> -d 0.5 -r -m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pvinfo</a:t>
            </a:r>
            <a:r>
              <a:rPr lang="en-US" dirty="0">
                <a:latin typeface="Courier" pitchFamily="2" charset="0"/>
              </a:rPr>
              <a:t> neutrons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neutrons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/>
              <a:t>Allows fetching just what’s needed: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# For detector pixel display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-r 'field(pixel)' neutrons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-r 'field(</a:t>
            </a:r>
            <a:r>
              <a:rPr lang="en-US" dirty="0" err="1">
                <a:latin typeface="Courier" pitchFamily="2" charset="0"/>
              </a:rPr>
              <a:t>timeStamp</a:t>
            </a:r>
            <a:r>
              <a:rPr lang="en-US" dirty="0">
                <a:latin typeface="Courier" pitchFamily="2" charset="0"/>
              </a:rPr>
              <a:t>, pixel)' neutrons</a:t>
            </a:r>
          </a:p>
          <a:p>
            <a:pPr marL="398463" lvl="1" indent="0">
              <a:buNone/>
            </a:pP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# For energy displays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-r 'field(</a:t>
            </a:r>
            <a:r>
              <a:rPr lang="en-US" dirty="0" err="1">
                <a:latin typeface="Courier" pitchFamily="2" charset="0"/>
              </a:rPr>
              <a:t>time_of_flight</a:t>
            </a:r>
            <a:r>
              <a:rPr lang="en-US" dirty="0">
                <a:latin typeface="Courier" pitchFamily="2" charset="0"/>
              </a:rPr>
              <a:t>, pixel)' neutrons</a:t>
            </a:r>
          </a:p>
          <a:p>
            <a:endParaRPr lang="en-US" dirty="0">
              <a:latin typeface="Courier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9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353E-2869-6147-84A2-A0E85443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in 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44B1-6229-FD48-9D87-99C14B2D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45893"/>
            <a:ext cx="7937409" cy="519256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Cannot</a:t>
            </a:r>
            <a:r>
              <a:rPr lang="en-US" dirty="0"/>
              <a:t> handle </a:t>
            </a:r>
            <a:r>
              <a:rPr lang="en-US" i="1" dirty="0"/>
              <a:t>arbitrary structure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Can</a:t>
            </a:r>
            <a:r>
              <a:rPr lang="en-US" dirty="0"/>
              <a:t> handle fields which are</a:t>
            </a:r>
            <a:br>
              <a:rPr lang="en-US" dirty="0"/>
            </a:br>
            <a:r>
              <a:rPr lang="en-US" i="1" dirty="0"/>
              <a:t>scalar</a:t>
            </a:r>
            <a:r>
              <a:rPr lang="en-US" dirty="0"/>
              <a:t> or </a:t>
            </a:r>
            <a:r>
              <a:rPr lang="en-US" i="1" dirty="0"/>
              <a:t>array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://neutrons/</a:t>
            </a:r>
            <a:r>
              <a:rPr lang="en-US" dirty="0" err="1">
                <a:latin typeface="Courier" pitchFamily="2" charset="0"/>
              </a:rPr>
              <a:t>proton_charge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://neutrons/pixel</a:t>
            </a: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" pitchFamily="2" charset="0"/>
              </a:rPr>
              <a:t>css</a:t>
            </a:r>
            <a:r>
              <a:rPr lang="en-US" sz="1400" dirty="0">
                <a:latin typeface="Courier" pitchFamily="2" charset="0"/>
              </a:rPr>
              <a:t> –resource /</a:t>
            </a:r>
            <a:r>
              <a:rPr lang="en-US" sz="1400" dirty="0" err="1">
                <a:latin typeface="Courier" pitchFamily="2" charset="0"/>
              </a:rPr>
              <a:t>ics</a:t>
            </a:r>
            <a:r>
              <a:rPr lang="en-US" sz="1400" dirty="0">
                <a:latin typeface="Courier" pitchFamily="2" charset="0"/>
              </a:rPr>
              <a:t>/examples/24_pvaccess/</a:t>
            </a:r>
            <a:r>
              <a:rPr lang="en-US" sz="1400" dirty="0" err="1">
                <a:latin typeface="Courier" pitchFamily="2" charset="0"/>
              </a:rPr>
              <a:t>PVA_Neutrons.bob</a:t>
            </a:r>
            <a:endParaRPr lang="en-US" sz="1400" dirty="0"/>
          </a:p>
          <a:p>
            <a:endParaRPr lang="en-US" dirty="0"/>
          </a:p>
          <a:p>
            <a:endParaRPr lang="en-US" dirty="0">
              <a:latin typeface="Courier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21093-1541-FD42-B78C-00055A2A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690" y="2230244"/>
            <a:ext cx="3908656" cy="4627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49CDF-7807-D048-A61C-5B5789E1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566" y="0"/>
            <a:ext cx="3161434" cy="30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0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799D-4E91-68B3-5C8F-EB9F1B22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EPICS?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DF55D-C234-84CB-3253-FBDA75CF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658" y="3429000"/>
            <a:ext cx="9892683" cy="29540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Network Protocol plays central role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“Integrate into EPICS”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=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“Make accessible on Network”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D610A720-01D2-2FCF-2B6A-D0A5DE1048C7}"/>
              </a:ext>
            </a:extLst>
          </p:cNvPr>
          <p:cNvGrpSpPr>
            <a:grpSpLocks/>
          </p:cNvGrpSpPr>
          <p:nvPr/>
        </p:nvGrpSpPr>
        <p:grpSpPr bwMode="auto">
          <a:xfrm>
            <a:off x="2821804" y="1114751"/>
            <a:ext cx="2044700" cy="1782763"/>
            <a:chOff x="1200574" y="1028145"/>
            <a:chExt cx="2044149" cy="1784059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E4DE2E62-2B67-A05A-8A8F-BC473D097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038" y="1028145"/>
              <a:ext cx="1282700" cy="128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45562D3-F4B9-33FF-CC8A-71E9F13FB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574" y="2442872"/>
              <a:ext cx="2044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Network Diagram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F9AB01-77EB-F0A0-2151-CF65C39A3BF6}"/>
              </a:ext>
            </a:extLst>
          </p:cNvPr>
          <p:cNvGrpSpPr>
            <a:grpSpLocks/>
          </p:cNvGrpSpPr>
          <p:nvPr/>
        </p:nvGrpSpPr>
        <p:grpSpPr bwMode="auto">
          <a:xfrm>
            <a:off x="6957242" y="1114750"/>
            <a:ext cx="2608262" cy="1773238"/>
            <a:chOff x="5335020" y="1028145"/>
            <a:chExt cx="2608406" cy="1773042"/>
          </a:xfrm>
        </p:grpSpPr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E52FB803-38C4-4F70-7FE9-CF406DC74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704" y="1028145"/>
              <a:ext cx="1282700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149C863E-D22E-1B5B-DB50-F8D7C93B9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5020" y="2431855"/>
              <a:ext cx="2608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Network Diagram (new)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71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2EAC-D032-2A69-BF10-D207F0E7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2189"/>
            <a:ext cx="11430000" cy="539496"/>
          </a:xfrm>
        </p:spPr>
        <p:txBody>
          <a:bodyPr/>
          <a:lstStyle/>
          <a:p>
            <a:r>
              <a:rPr lang="en-US" dirty="0"/>
              <a:t>History: Two compatible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24E27-099A-F7CB-BCBF-CB68C302A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89891"/>
            <a:ext cx="5458691" cy="5649738"/>
          </a:xfrm>
          <a:solidFill>
            <a:schemeClr val="bg1">
              <a:lumMod val="95000"/>
            </a:schemeClr>
          </a:solidFill>
        </p:spPr>
        <p:txBody>
          <a:bodyPr numCol="1"/>
          <a:lstStyle/>
          <a:p>
            <a:pPr marL="0" indent="0">
              <a:buNone/>
            </a:pPr>
            <a:r>
              <a:rPr lang="en-US" sz="2000" dirty="0"/>
              <a:t>Initial Implementation (Since ~2014)</a:t>
            </a:r>
          </a:p>
          <a:p>
            <a:pPr marL="398463" lvl="1" indent="0">
              <a:buNone/>
            </a:pPr>
            <a:r>
              <a:rPr lang="en-US" sz="1800" dirty="0"/>
              <a:t>C++: </a:t>
            </a:r>
            <a:r>
              <a:rPr lang="en-US" sz="1800" dirty="0" err="1"/>
              <a:t>pvDataCPP</a:t>
            </a:r>
            <a:r>
              <a:rPr lang="en-US" sz="1800" dirty="0"/>
              <a:t>, </a:t>
            </a:r>
            <a:r>
              <a:rPr lang="en-US" sz="1800" dirty="0" err="1"/>
              <a:t>pvAccessCPP</a:t>
            </a:r>
            <a:r>
              <a:rPr lang="en-US" sz="1800" dirty="0"/>
              <a:t>,  …</a:t>
            </a:r>
          </a:p>
          <a:p>
            <a:pPr marL="398463" lvl="1" indent="0">
              <a:buNone/>
            </a:pPr>
            <a:r>
              <a:rPr lang="en-US" sz="1800" dirty="0"/>
              <a:t>Java: </a:t>
            </a:r>
            <a:r>
              <a:rPr lang="en-US" sz="1800" dirty="0" err="1"/>
              <a:t>pvDataJava</a:t>
            </a:r>
            <a:r>
              <a:rPr lang="en-US" sz="1800" dirty="0"/>
              <a:t>, </a:t>
            </a:r>
            <a:r>
              <a:rPr lang="en-US" sz="1800" dirty="0" err="1"/>
              <a:t>pvAccessJava</a:t>
            </a:r>
            <a:r>
              <a:rPr lang="en-US" sz="1800" dirty="0"/>
              <a:t>, …</a:t>
            </a:r>
          </a:p>
          <a:p>
            <a:pPr marL="398463" lvl="1" indent="0">
              <a:buNone/>
            </a:pPr>
            <a:r>
              <a:rPr lang="en-US" sz="1800" dirty="0"/>
              <a:t>Python:  </a:t>
            </a:r>
            <a:r>
              <a:rPr lang="en-US" sz="1800" dirty="0" err="1"/>
              <a:t>pvaPy</a:t>
            </a:r>
            <a:endParaRPr lang="en-US" sz="1800" dirty="0"/>
          </a:p>
          <a:p>
            <a:pPr marL="398463" lvl="1" indent="0">
              <a:buNone/>
            </a:pPr>
            <a:r>
              <a:rPr lang="en-US" sz="1800" dirty="0"/>
              <a:t>Gateway: pva2pva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Included in EPICS 7: </a:t>
            </a:r>
            <a:r>
              <a:rPr lang="en-US" sz="2000" dirty="0" err="1">
                <a:solidFill>
                  <a:srgbClr val="00B050"/>
                </a:solidFill>
              </a:rPr>
              <a:t>softIocPVA</a:t>
            </a:r>
            <a:r>
              <a:rPr lang="en-US" sz="2000" dirty="0">
                <a:solidFill>
                  <a:srgbClr val="00B050"/>
                </a:solidFill>
              </a:rPr>
              <a:t>, ‘QSRV’, </a:t>
            </a:r>
            <a:r>
              <a:rPr lang="en-US" sz="2000" dirty="0" err="1">
                <a:solidFill>
                  <a:srgbClr val="00B050"/>
                </a:solidFill>
              </a:rPr>
              <a:t>pvget</a:t>
            </a:r>
            <a:r>
              <a:rPr lang="en-US" sz="2000" dirty="0">
                <a:solidFill>
                  <a:srgbClr val="00B050"/>
                </a:solidFill>
              </a:rPr>
              <a:t>/put/info/monitor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Used in successful operation</a:t>
            </a:r>
          </a:p>
          <a:p>
            <a:pPr>
              <a:buClr>
                <a:srgbClr val="FFC000"/>
              </a:buClr>
              <a:buFont typeface="System Font Regular"/>
              <a:buChar char="-"/>
            </a:pPr>
            <a:r>
              <a:rPr lang="en-US" sz="2000" dirty="0">
                <a:solidFill>
                  <a:srgbClr val="FFC000"/>
                </a:solidFill>
              </a:rPr>
              <a:t>Same API for C++ &amp; Java:</a:t>
            </a:r>
            <a:br>
              <a:rPr lang="en-US" sz="2000" dirty="0">
                <a:solidFill>
                  <a:srgbClr val="FFC000"/>
                </a:solidFill>
                <a:sym typeface="Wingdings" pitchFamily="2" charset="2"/>
              </a:rPr>
            </a:br>
            <a:r>
              <a:rPr lang="en-US" sz="2000" dirty="0">
                <a:solidFill>
                  <a:srgbClr val="FFC000"/>
                </a:solidFill>
                <a:sym typeface="Wingdings" pitchFamily="2" charset="2"/>
              </a:rPr>
              <a:t>Lowest common denominator, missing language advantages.</a:t>
            </a:r>
          </a:p>
          <a:p>
            <a:pPr>
              <a:buClr>
                <a:srgbClr val="FFC000"/>
              </a:buClr>
              <a:buFont typeface="System Font Regular"/>
              <a:buChar char="-"/>
            </a:pPr>
            <a:r>
              <a:rPr lang="en-US" sz="2000" dirty="0">
                <a:solidFill>
                  <a:srgbClr val="FFC000"/>
                </a:solidFill>
                <a:sym typeface="Wingdings" pitchFamily="2" charset="2"/>
              </a:rPr>
              <a:t>Bugfixes, but no additions.</a:t>
            </a: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4A71AE-F88A-4A2A-F6D7-5740C2ACDE97}"/>
              </a:ext>
            </a:extLst>
          </p:cNvPr>
          <p:cNvSpPr txBox="1">
            <a:spLocks/>
          </p:cNvSpPr>
          <p:nvPr/>
        </p:nvSpPr>
        <p:spPr bwMode="auto">
          <a:xfrm>
            <a:off x="6176909" y="1089891"/>
            <a:ext cx="5634091" cy="5649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2000" dirty="0"/>
              <a:t>Updated Implementation (~2020)</a:t>
            </a:r>
          </a:p>
          <a:p>
            <a:pPr marL="398463" lvl="1" indent="0">
              <a:buFont typeface="Century Gothic" panose="020B0502020202020204" pitchFamily="34" charset="0"/>
              <a:buNone/>
            </a:pPr>
            <a:r>
              <a:rPr lang="en-US" sz="1800" dirty="0"/>
              <a:t>C++: PVXS</a:t>
            </a:r>
          </a:p>
          <a:p>
            <a:pPr marL="398463" lvl="1" indent="0">
              <a:buFont typeface="Century Gothic" panose="020B0502020202020204" pitchFamily="34" charset="0"/>
              <a:buNone/>
            </a:pPr>
            <a:r>
              <a:rPr lang="en-US" sz="1800" dirty="0"/>
              <a:t>Java: core-</a:t>
            </a:r>
            <a:r>
              <a:rPr lang="en-US" sz="1800" dirty="0" err="1"/>
              <a:t>pva</a:t>
            </a:r>
            <a:endParaRPr lang="en-US" sz="1800" dirty="0"/>
          </a:p>
          <a:p>
            <a:pPr marL="398463" lvl="1" indent="0">
              <a:buFont typeface="Century Gothic" panose="020B0502020202020204" pitchFamily="34" charset="0"/>
              <a:buNone/>
            </a:pPr>
            <a:r>
              <a:rPr lang="en-US" sz="1800" dirty="0"/>
              <a:t>Python: p4p</a:t>
            </a:r>
          </a:p>
          <a:p>
            <a:pPr marL="398463" lvl="1" indent="0">
              <a:buFont typeface="Century Gothic" panose="020B0502020202020204" pitchFamily="34" charset="0"/>
              <a:buNone/>
            </a:pPr>
            <a:r>
              <a:rPr lang="en-US" sz="1800" dirty="0"/>
              <a:t>Gateway: p4p gateway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APIs take advantage of each language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Gateway’s “fair” scheduling helps with arrays; known UDP port allows use via firewalls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Active Development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rgbClr val="00B050"/>
                </a:solidFill>
              </a:rPr>
              <a:t>IPv6 support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rgbClr val="00B050"/>
                </a:solidFill>
              </a:rPr>
              <a:t>EPICS_PVA_NAME_SERVERS for TCP-only usage</a:t>
            </a:r>
          </a:p>
          <a:p>
            <a:pPr>
              <a:buClr>
                <a:srgbClr val="FFC000"/>
              </a:buClr>
              <a:buFont typeface="System Font Regular"/>
              <a:buChar char="-"/>
            </a:pPr>
            <a:r>
              <a:rPr lang="en-US" sz="2000" dirty="0">
                <a:solidFill>
                  <a:srgbClr val="FFC000"/>
                </a:solidFill>
              </a:rPr>
              <a:t>Not in EPICS base, yet.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90144-DF19-CFF5-91FE-4B548E60D8ED}"/>
              </a:ext>
            </a:extLst>
          </p:cNvPr>
          <p:cNvSpPr txBox="1"/>
          <p:nvPr/>
        </p:nvSpPr>
        <p:spPr>
          <a:xfrm>
            <a:off x="5064772" y="6397996"/>
            <a:ext cx="1887055" cy="3416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Same Protocol!</a:t>
            </a:r>
          </a:p>
        </p:txBody>
      </p:sp>
    </p:spTree>
    <p:extLst>
      <p:ext uri="{BB962C8B-B14F-4D97-AF65-F5344CB8AC3E}">
        <p14:creationId xmlns:p14="http://schemas.microsoft.com/office/powerpoint/2010/main" val="3325185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9D6E-D7DD-484E-AC55-E68C5BAA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Access and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3CFB0-5722-354D-BE04-7C094577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33944"/>
            <a:ext cx="11430000" cy="4995731"/>
          </a:xfrm>
        </p:spPr>
        <p:txBody>
          <a:bodyPr/>
          <a:lstStyle/>
          <a:p>
            <a:r>
              <a:rPr lang="en-US" dirty="0"/>
              <a:t>Basic ‘get’, ‘put’, ‘monitor’</a:t>
            </a:r>
          </a:p>
          <a:p>
            <a:r>
              <a:rPr lang="en-US" dirty="0"/>
              <a:t>PV Access server for normative types or custom data</a:t>
            </a:r>
          </a:p>
          <a:p>
            <a:endParaRPr lang="en-US" dirty="0"/>
          </a:p>
          <a:p>
            <a:pPr marL="398463" lvl="1" indent="0">
              <a:buNone/>
            </a:pPr>
            <a:r>
              <a:rPr lang="en-US" dirty="0"/>
              <a:t>See *.</a:t>
            </a:r>
            <a:r>
              <a:rPr lang="en-US" dirty="0" err="1"/>
              <a:t>py</a:t>
            </a:r>
            <a:r>
              <a:rPr lang="en-US" dirty="0"/>
              <a:t> examples under</a:t>
            </a:r>
            <a:br>
              <a:rPr lang="en-US" dirty="0"/>
            </a:br>
            <a:endParaRPr lang="en-US" dirty="0"/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  cd 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/examples/24_pvaccess</a:t>
            </a: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May have to use ‘python3’ since just ‘python’ is older version 2.x</a:t>
            </a:r>
          </a:p>
        </p:txBody>
      </p:sp>
    </p:spTree>
    <p:extLst>
      <p:ext uri="{BB962C8B-B14F-4D97-AF65-F5344CB8AC3E}">
        <p14:creationId xmlns:p14="http://schemas.microsoft.com/office/powerpoint/2010/main" val="2920305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6DCE-7188-394A-8AAD-F3098B41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from IOC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65B1-6BD9-3E43-AD36-DDE5E96D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24790"/>
            <a:ext cx="11430000" cy="5811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`</a:t>
            </a:r>
            <a:r>
              <a:rPr lang="en-US" dirty="0" err="1"/>
              <a:t>makeBaseApp.pl</a:t>
            </a:r>
            <a:r>
              <a:rPr lang="en-US" dirty="0"/>
              <a:t> –t example` includes “group”,</a:t>
            </a:r>
            <a:br>
              <a:rPr lang="en-US" dirty="0"/>
            </a:br>
            <a:r>
              <a:rPr lang="en-US" dirty="0"/>
              <a:t> see </a:t>
            </a:r>
            <a:r>
              <a:rPr lang="en-US" sz="2400" dirty="0">
                <a:latin typeface="Courier" pitchFamily="2" charset="0"/>
              </a:rPr>
              <a:t>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/examples/07_customApp/Db/</a:t>
            </a:r>
            <a:r>
              <a:rPr lang="en-US" sz="2400" dirty="0" err="1">
                <a:latin typeface="Courier" pitchFamily="2" charset="0"/>
              </a:rPr>
              <a:t>circle.db</a:t>
            </a:r>
            <a:r>
              <a:rPr lang="en-US" sz="2400" dirty="0">
                <a:latin typeface="Courier" pitchFamily="2" charset="0"/>
              </a:rPr>
              <a:t>,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    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/examples/</a:t>
            </a:r>
            <a:r>
              <a:rPr lang="en-US" sz="2400" dirty="0" err="1">
                <a:latin typeface="Courier" pitchFamily="2" charset="0"/>
              </a:rPr>
              <a:t>iocBoot</a:t>
            </a:r>
            <a:r>
              <a:rPr lang="en-US" sz="2400" dirty="0">
                <a:latin typeface="Courier" pitchFamily="2" charset="0"/>
              </a:rPr>
              <a:t>/</a:t>
            </a:r>
            <a:r>
              <a:rPr lang="en-US" sz="2400" dirty="0" err="1">
                <a:latin typeface="Courier" pitchFamily="2" charset="0"/>
              </a:rPr>
              <a:t>ioc_custom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 err="1"/>
              <a:t>Calc</a:t>
            </a:r>
            <a:r>
              <a:rPr lang="en-US" dirty="0"/>
              <a:t> records ..:</a:t>
            </a:r>
            <a:r>
              <a:rPr lang="en-US" dirty="0" err="1"/>
              <a:t>circle:x</a:t>
            </a:r>
            <a:r>
              <a:rPr lang="en-US" dirty="0"/>
              <a:t> &amp; ..:</a:t>
            </a:r>
            <a:r>
              <a:rPr lang="en-US" dirty="0" err="1"/>
              <a:t>circle:y</a:t>
            </a:r>
            <a:r>
              <a:rPr lang="en-US" dirty="0"/>
              <a:t>  compute (x, y) coordinate on circle</a:t>
            </a:r>
            <a:br>
              <a:rPr lang="en-US" dirty="0"/>
            </a:br>
            <a:endParaRPr lang="en-US" dirty="0"/>
          </a:p>
          <a:p>
            <a:pPr marL="398463" lvl="1" indent="0">
              <a:buNone/>
            </a:pPr>
            <a:r>
              <a:rPr lang="en-US" dirty="0"/>
              <a:t>info() annotations create PV ”</a:t>
            </a:r>
            <a:r>
              <a:rPr lang="en-US" dirty="0" err="1"/>
              <a:t>training:circle</a:t>
            </a:r>
            <a:r>
              <a:rPr lang="en-US" dirty="0"/>
              <a:t>” PV as struct </a:t>
            </a:r>
            <a:r>
              <a:rPr lang="en-US" sz="2000" dirty="0">
                <a:latin typeface="Courier" pitchFamily="2" charset="0"/>
              </a:rPr>
              <a:t>{ angle, x, y }</a:t>
            </a:r>
            <a:endParaRPr lang="en-US" dirty="0">
              <a:latin typeface="Courier" pitchFamily="2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PVA “</a:t>
            </a:r>
            <a:r>
              <a:rPr lang="en-US" dirty="0" err="1"/>
              <a:t>training:circle</a:t>
            </a:r>
            <a:r>
              <a:rPr lang="en-US" dirty="0"/>
              <a:t>” updates atomically</a:t>
            </a:r>
          </a:p>
          <a:p>
            <a:pPr marL="398463" lvl="1" indent="0">
              <a:buNone/>
            </a:pPr>
            <a:r>
              <a:rPr lang="en-US" sz="1800" dirty="0" err="1">
                <a:latin typeface="Courier" pitchFamily="2" charset="0"/>
              </a:rPr>
              <a:t>camonitor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training:circle:x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training:circle:y</a:t>
            </a:r>
            <a:r>
              <a:rPr lang="en-US" dirty="0"/>
              <a:t> receives separate x, y updates</a:t>
            </a:r>
            <a:br>
              <a:rPr lang="en-US" dirty="0"/>
            </a:br>
            <a:r>
              <a:rPr lang="en-US" sz="1800" dirty="0" err="1">
                <a:latin typeface="Courier" pitchFamily="2" charset="0"/>
              </a:rPr>
              <a:t>pvmonitor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training:circle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dirty="0"/>
              <a:t>will always see </a:t>
            </a:r>
            <a:r>
              <a:rPr lang="en-US" sz="2000" dirty="0">
                <a:latin typeface="Courier" pitchFamily="2" charset="0"/>
              </a:rPr>
              <a:t>sqrt(x</a:t>
            </a:r>
            <a:r>
              <a:rPr lang="en-US" sz="2000" baseline="30000" dirty="0">
                <a:latin typeface="Courier" pitchFamily="2" charset="0"/>
              </a:rPr>
              <a:t>2</a:t>
            </a:r>
            <a:r>
              <a:rPr lang="en-US" sz="2000" dirty="0">
                <a:latin typeface="Courier" pitchFamily="2" charset="0"/>
              </a:rPr>
              <a:t>+y</a:t>
            </a:r>
            <a:r>
              <a:rPr lang="en-US" sz="2000" baseline="30000" dirty="0">
                <a:latin typeface="Courier" pitchFamily="2" charset="0"/>
              </a:rPr>
              <a:t>2</a:t>
            </a:r>
            <a:r>
              <a:rPr lang="en-US" sz="2000" dirty="0">
                <a:latin typeface="Courier" pitchFamily="2" charset="0"/>
              </a:rPr>
              <a:t>)==1</a:t>
            </a:r>
          </a:p>
          <a:p>
            <a:pPr marL="398463" lvl="1" indent="0">
              <a:buNone/>
            </a:pPr>
            <a:endParaRPr lang="en-US" sz="2000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				cd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/examples/24_pvaccess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				python </a:t>
            </a:r>
            <a:r>
              <a:rPr lang="en-US" sz="2000" dirty="0" err="1">
                <a:latin typeface="Courier" pitchFamily="2" charset="0"/>
              </a:rPr>
              <a:t>circle.py</a:t>
            </a:r>
            <a:r>
              <a:rPr lang="en-US" sz="2000" dirty="0">
                <a:latin typeface="Courier" pitchFamily="2" charset="0"/>
              </a:rPr>
              <a:t> </a:t>
            </a:r>
          </a:p>
          <a:p>
            <a:pPr marL="398463" lvl="1" indent="0">
              <a:buNone/>
            </a:pPr>
            <a:endParaRPr lang="en-US" sz="2000" dirty="0">
              <a:latin typeface="Courier" pitchFamily="2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6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1247-053B-BC48-9081-217FA9C9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PV Access by late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14AA8-A62C-474F-BA36-EF31CD025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6118"/>
            <a:ext cx="3612957" cy="547183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Done, operational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Server and client libraries for C++, Java, Python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2</a:t>
            </a:r>
            <a:r>
              <a:rPr lang="en-US" sz="2000" baseline="30000" dirty="0">
                <a:solidFill>
                  <a:srgbClr val="00B050"/>
                </a:solidFill>
              </a:rPr>
              <a:t>nd</a:t>
            </a:r>
            <a:r>
              <a:rPr lang="en-US" sz="2000" dirty="0">
                <a:solidFill>
                  <a:srgbClr val="00B050"/>
                </a:solidFill>
              </a:rPr>
              <a:t> version</a:t>
            </a:r>
          </a:p>
          <a:p>
            <a:r>
              <a:rPr lang="en-US" sz="2400" dirty="0">
                <a:solidFill>
                  <a:srgbClr val="00B050"/>
                </a:solidFill>
              </a:rPr>
              <a:t>Area Detector image transfer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Used to distribute processing from camera hosts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Custom data servers and clients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SNS: neutron data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APS: services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FD9E05-853C-454D-A4DD-490BB17E2C1A}"/>
              </a:ext>
            </a:extLst>
          </p:cNvPr>
          <p:cNvSpPr txBox="1">
            <a:spLocks/>
          </p:cNvSpPr>
          <p:nvPr/>
        </p:nvSpPr>
        <p:spPr bwMode="auto">
          <a:xfrm>
            <a:off x="4244697" y="986118"/>
            <a:ext cx="3612957" cy="541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Done, to be tested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PV server for records in IOC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All record types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‘Description’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Full ‘units’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Full 64 bits for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‘int64in’, ‘int64out’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No </a:t>
            </a:r>
            <a:r>
              <a:rPr lang="en-US" sz="2000" dirty="0" err="1">
                <a:solidFill>
                  <a:srgbClr val="0070C0"/>
                </a:solidFill>
              </a:rPr>
              <a:t>enum</a:t>
            </a:r>
            <a:r>
              <a:rPr lang="en-US" sz="2000" dirty="0">
                <a:solidFill>
                  <a:srgbClr val="0070C0"/>
                </a:solidFill>
              </a:rPr>
              <a:t> state limit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Supports changing metadata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CS-Studio client</a:t>
            </a:r>
          </a:p>
          <a:p>
            <a:r>
              <a:rPr lang="en-US" sz="2400" dirty="0">
                <a:solidFill>
                  <a:srgbClr val="0070C0"/>
                </a:solidFill>
              </a:rPr>
              <a:t>Gateway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5756FE-5E21-D842-A790-445F3E451927}"/>
              </a:ext>
            </a:extLst>
          </p:cNvPr>
          <p:cNvSpPr txBox="1">
            <a:spLocks/>
          </p:cNvSpPr>
          <p:nvPr/>
        </p:nvSpPr>
        <p:spPr bwMode="auto">
          <a:xfrm>
            <a:off x="8204201" y="986118"/>
            <a:ext cx="3987800" cy="541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To do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IOC links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Default to CA.</a:t>
            </a:r>
            <a:br>
              <a:rPr lang="en-US" sz="1800" dirty="0">
                <a:solidFill>
                  <a:srgbClr val="C00000"/>
                </a:solidFill>
              </a:rPr>
            </a:b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Initial support for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  <a:latin typeface="Courier" pitchFamily="2" charset="0"/>
              </a:rPr>
              <a:t>field(INP, {</a:t>
            </a:r>
            <a:r>
              <a:rPr lang="en-US" sz="1400" dirty="0" err="1">
                <a:solidFill>
                  <a:srgbClr val="C00000"/>
                </a:solidFill>
                <a:latin typeface="Courier" pitchFamily="2" charset="0"/>
              </a:rPr>
              <a:t>pva</a:t>
            </a:r>
            <a:r>
              <a:rPr lang="en-US" sz="1400" dirty="0">
                <a:solidFill>
                  <a:srgbClr val="C00000"/>
                </a:solidFill>
                <a:latin typeface="Courier" pitchFamily="2" charset="0"/>
              </a:rPr>
              <a:t>:{</a:t>
            </a:r>
            <a:r>
              <a:rPr lang="en-US" sz="1400" dirty="0" err="1">
                <a:solidFill>
                  <a:srgbClr val="C00000"/>
                </a:solidFill>
                <a:latin typeface="Courier" pitchFamily="2" charset="0"/>
              </a:rPr>
              <a:t>pv</a:t>
            </a:r>
            <a:r>
              <a:rPr lang="en-US" sz="1400" dirty="0">
                <a:solidFill>
                  <a:srgbClr val="C00000"/>
                </a:solidFill>
                <a:latin typeface="Courier" pitchFamily="2" charset="0"/>
              </a:rPr>
              <a:t>:”</a:t>
            </a:r>
            <a:r>
              <a:rPr lang="en-US" sz="1400" dirty="0" err="1">
                <a:solidFill>
                  <a:srgbClr val="C00000"/>
                </a:solidFill>
                <a:latin typeface="Courier" pitchFamily="2" charset="0"/>
              </a:rPr>
              <a:t>tgt</a:t>
            </a:r>
            <a:r>
              <a:rPr lang="en-US" sz="1400" dirty="0">
                <a:solidFill>
                  <a:srgbClr val="C00000"/>
                </a:solidFill>
                <a:latin typeface="Courier" pitchFamily="2" charset="0"/>
              </a:rPr>
              <a:t>”}})</a:t>
            </a:r>
            <a:endParaRPr lang="en-US" sz="1800" dirty="0">
              <a:solidFill>
                <a:srgbClr val="C00000"/>
              </a:solidFill>
              <a:sym typeface="Wingdings" pitchFamily="2" charset="2"/>
            </a:endParaRPr>
          </a:p>
          <a:p>
            <a:pPr lvl="1"/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Channel Access Get/put callback  ??</a:t>
            </a:r>
          </a:p>
          <a:p>
            <a:r>
              <a:rPr lang="en-US" sz="2200" dirty="0">
                <a:solidFill>
                  <a:srgbClr val="C00000"/>
                </a:solidFill>
                <a:sym typeface="Wingdings" pitchFamily="2" charset="2"/>
              </a:rPr>
              <a:t>How to best combine data from records into custom PVA data?</a:t>
            </a:r>
          </a:p>
          <a:p>
            <a:pPr lvl="1"/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7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B21B-0839-3E42-8EFE-ED28DF96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PV Access is 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C4851-0DFE-824C-BC85-262AB3A2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44336"/>
            <a:ext cx="11430000" cy="4257177"/>
          </a:xfrm>
        </p:spPr>
        <p:txBody>
          <a:bodyPr/>
          <a:lstStyle/>
          <a:p>
            <a:r>
              <a:rPr lang="en-US" dirty="0"/>
              <a:t>Alternative to Channel Access</a:t>
            </a:r>
          </a:p>
          <a:p>
            <a:pPr lvl="1"/>
            <a:r>
              <a:rPr lang="en-US" dirty="0"/>
              <a:t>Both can be used in parallel</a:t>
            </a:r>
          </a:p>
          <a:p>
            <a:pPr lvl="1"/>
            <a:endParaRPr lang="en-US" dirty="0"/>
          </a:p>
          <a:p>
            <a:r>
              <a:rPr lang="en-US" dirty="0"/>
              <a:t>Similar, but supports custom data types</a:t>
            </a:r>
          </a:p>
          <a:p>
            <a:pPr lvl="1"/>
            <a:r>
              <a:rPr lang="en-US" dirty="0"/>
              <a:t>Already useful for images and site-specific cases</a:t>
            </a:r>
          </a:p>
          <a:p>
            <a:endParaRPr lang="en-US" dirty="0"/>
          </a:p>
          <a:p>
            <a:r>
              <a:rPr lang="en-US" dirty="0"/>
              <a:t>Since EPICS 7 included in base IOC</a:t>
            </a:r>
          </a:p>
          <a:p>
            <a:pPr lvl="1"/>
            <a:r>
              <a:rPr lang="en-US" dirty="0"/>
              <a:t>Details of ‘group’, ‘field(…)’ access still evolving</a:t>
            </a:r>
          </a:p>
        </p:txBody>
      </p:sp>
    </p:spTree>
    <p:extLst>
      <p:ext uri="{BB962C8B-B14F-4D97-AF65-F5344CB8AC3E}">
        <p14:creationId xmlns:p14="http://schemas.microsoft.com/office/powerpoint/2010/main" val="428659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5E31-CD81-164E-AB4D-12B40FE3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Network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959C2-1DDB-D341-B788-D5ABF093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64871"/>
            <a:ext cx="11430000" cy="46366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Channel Access</a:t>
            </a:r>
          </a:p>
          <a:p>
            <a:pPr lvl="1"/>
            <a:r>
              <a:rPr lang="en-US" dirty="0"/>
              <a:t>Since beginning of EPICS</a:t>
            </a:r>
          </a:p>
          <a:p>
            <a:pPr lvl="1"/>
            <a:r>
              <a:rPr lang="en-US" dirty="0"/>
              <a:t>DBR_*: Numbers, </a:t>
            </a:r>
            <a:r>
              <a:rPr lang="en-US" dirty="0" err="1"/>
              <a:t>enums</a:t>
            </a:r>
            <a:r>
              <a:rPr lang="en-US" dirty="0"/>
              <a:t>, string, scalar and array, with time, alarm, limits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Still fully supported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PV Access</a:t>
            </a:r>
          </a:p>
          <a:p>
            <a:pPr lvl="1"/>
            <a:r>
              <a:rPr lang="en-US" dirty="0"/>
              <a:t>Started as “EPICS V4” development</a:t>
            </a:r>
          </a:p>
          <a:p>
            <a:pPr lvl="1"/>
            <a:r>
              <a:rPr lang="en-US" dirty="0"/>
              <a:t>PV Data: </a:t>
            </a:r>
            <a:r>
              <a:rPr lang="en-US" dirty="0">
                <a:solidFill>
                  <a:srgbClr val="0070C0"/>
                </a:solidFill>
              </a:rPr>
              <a:t>Arbitrary structures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Since EPICS 7 (Dec. 2017) included in EPICS base </a:t>
            </a:r>
          </a:p>
        </p:txBody>
      </p:sp>
    </p:spTree>
    <p:extLst>
      <p:ext uri="{BB962C8B-B14F-4D97-AF65-F5344CB8AC3E}">
        <p14:creationId xmlns:p14="http://schemas.microsoft.com/office/powerpoint/2010/main" val="317009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8F6EA-565F-5BF3-E0DB-7685824D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85362"/>
            <a:ext cx="2015978" cy="535531"/>
          </a:xfrm>
        </p:spPr>
        <p:txBody>
          <a:bodyPr/>
          <a:lstStyle/>
          <a:p>
            <a:r>
              <a:rPr lang="en-US" dirty="0"/>
              <a:t>History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C791B9-E557-F224-3441-4BA7FC690370}"/>
              </a:ext>
            </a:extLst>
          </p:cNvPr>
          <p:cNvSpPr txBox="1"/>
          <p:nvPr/>
        </p:nvSpPr>
        <p:spPr>
          <a:xfrm>
            <a:off x="429767" y="995259"/>
            <a:ext cx="321896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RSRV Server in IOC,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Client in IOC and on Host, K&amp;R C then ANSI-C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6B4D61-78B2-F42F-E4D3-5CC58CB55931}"/>
              </a:ext>
            </a:extLst>
          </p:cNvPr>
          <p:cNvSpPr txBox="1"/>
          <p:nvPr/>
        </p:nvSpPr>
        <p:spPr>
          <a:xfrm>
            <a:off x="1051301" y="1918268"/>
            <a:ext cx="2611862" cy="585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PCAS Server for Host, C++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C5A8CF-7216-6B97-6C23-7766839A5967}"/>
              </a:ext>
            </a:extLst>
          </p:cNvPr>
          <p:cNvSpPr txBox="1"/>
          <p:nvPr/>
        </p:nvSpPr>
        <p:spPr>
          <a:xfrm>
            <a:off x="3807415" y="1345809"/>
            <a:ext cx="24490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Bindings for </a:t>
            </a:r>
            <a:r>
              <a:rPr lang="en-US" dirty="0" err="1">
                <a:latin typeface="+mn-lt"/>
              </a:rPr>
              <a:t>tcl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perl</a:t>
            </a:r>
            <a:r>
              <a:rPr lang="en-US" dirty="0">
                <a:latin typeface="+mn-lt"/>
              </a:rPr>
              <a:t>, python, </a:t>
            </a:r>
            <a:r>
              <a:rPr lang="en-US" dirty="0" err="1">
                <a:latin typeface="+mn-lt"/>
              </a:rPr>
              <a:t>matlab</a:t>
            </a:r>
            <a:r>
              <a:rPr lang="en-US" dirty="0">
                <a:latin typeface="+mn-lt"/>
              </a:rPr>
              <a:t>, java,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620BB2-D1BC-215E-F1EA-811E4DCA8C40}"/>
              </a:ext>
            </a:extLst>
          </p:cNvPr>
          <p:cNvSpPr txBox="1"/>
          <p:nvPr/>
        </p:nvSpPr>
        <p:spPr>
          <a:xfrm>
            <a:off x="6335800" y="729309"/>
            <a:ext cx="25703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CAJ (pure Java)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04CF8D-62B4-4D4B-1FFF-25064B3AE8E3}"/>
              </a:ext>
            </a:extLst>
          </p:cNvPr>
          <p:cNvSpPr txBox="1"/>
          <p:nvPr/>
        </p:nvSpPr>
        <p:spPr>
          <a:xfrm>
            <a:off x="6824706" y="1380075"/>
            <a:ext cx="25703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EpicsSharp</a:t>
            </a:r>
            <a:r>
              <a:rPr lang="en-US" dirty="0">
                <a:latin typeface="+mn-lt"/>
              </a:rPr>
              <a:t> (pure C#)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4D567A-7E88-2620-B4DF-33E50A6EEDB1}"/>
              </a:ext>
            </a:extLst>
          </p:cNvPr>
          <p:cNvSpPr txBox="1"/>
          <p:nvPr/>
        </p:nvSpPr>
        <p:spPr>
          <a:xfrm>
            <a:off x="7025056" y="2047212"/>
            <a:ext cx="303166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Caproto</a:t>
            </a:r>
            <a:r>
              <a:rPr lang="en-US" dirty="0">
                <a:latin typeface="+mn-lt"/>
              </a:rPr>
              <a:t> (pure python)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B5D118-9F69-B933-7711-1856A78E87CC}"/>
              </a:ext>
            </a:extLst>
          </p:cNvPr>
          <p:cNvSpPr txBox="1"/>
          <p:nvPr/>
        </p:nvSpPr>
        <p:spPr>
          <a:xfrm>
            <a:off x="3165803" y="4911732"/>
            <a:ext cx="227452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latin typeface="+mn-lt"/>
              </a:rPr>
              <a:t>Original</a:t>
            </a:r>
          </a:p>
          <a:p>
            <a:pPr algn="r">
              <a:lnSpc>
                <a:spcPct val="90000"/>
              </a:lnSpc>
            </a:pPr>
            <a:r>
              <a:rPr lang="en-US" dirty="0" err="1">
                <a:latin typeface="+mn-lt"/>
              </a:rPr>
              <a:t>pvData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pvAccess</a:t>
            </a:r>
            <a:r>
              <a:rPr lang="en-US" dirty="0">
                <a:latin typeface="+mn-lt"/>
              </a:rPr>
              <a:t> C++ &amp; Java implementation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75981A-5A38-78D2-E7A7-E0AAD5EBDE34}"/>
              </a:ext>
            </a:extLst>
          </p:cNvPr>
          <p:cNvSpPr txBox="1"/>
          <p:nvPr/>
        </p:nvSpPr>
        <p:spPr>
          <a:xfrm>
            <a:off x="6256442" y="4587006"/>
            <a:ext cx="201722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pvaPy</a:t>
            </a:r>
            <a:r>
              <a:rPr lang="en-US" dirty="0">
                <a:latin typeface="+mn-lt"/>
              </a:rPr>
              <a:t> binding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E66804-F2BC-3363-3425-57B5E954319E}"/>
              </a:ext>
            </a:extLst>
          </p:cNvPr>
          <p:cNvSpPr txBox="1"/>
          <p:nvPr/>
        </p:nvSpPr>
        <p:spPr>
          <a:xfrm>
            <a:off x="8559821" y="5445427"/>
            <a:ext cx="164576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core-</a:t>
            </a:r>
            <a:r>
              <a:rPr lang="en-US" dirty="0" err="1">
                <a:latin typeface="+mn-lt"/>
              </a:rPr>
              <a:t>pva</a:t>
            </a:r>
            <a:r>
              <a:rPr lang="en-US" dirty="0">
                <a:latin typeface="+mn-lt"/>
              </a:rPr>
              <a:t> Java update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51A6FA-69BE-1C34-8D74-00D45819C27E}"/>
              </a:ext>
            </a:extLst>
          </p:cNvPr>
          <p:cNvSpPr txBox="1"/>
          <p:nvPr/>
        </p:nvSpPr>
        <p:spPr>
          <a:xfrm>
            <a:off x="8943050" y="4639884"/>
            <a:ext cx="131763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Pvxs</a:t>
            </a:r>
            <a:r>
              <a:rPr lang="en-US" dirty="0">
                <a:latin typeface="+mn-lt"/>
              </a:rPr>
              <a:t> C++ update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18BD24-BA3C-9ADE-3B53-A3C6306F2BDA}"/>
              </a:ext>
            </a:extLst>
          </p:cNvPr>
          <p:cNvSpPr txBox="1"/>
          <p:nvPr/>
        </p:nvSpPr>
        <p:spPr>
          <a:xfrm>
            <a:off x="10157277" y="4889183"/>
            <a:ext cx="92890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p4p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E03C0D-777F-380E-513B-237BD4DBA38B}"/>
              </a:ext>
            </a:extLst>
          </p:cNvPr>
          <p:cNvCxnSpPr/>
          <p:nvPr/>
        </p:nvCxnSpPr>
        <p:spPr>
          <a:xfrm>
            <a:off x="429767" y="1038443"/>
            <a:ext cx="0" cy="169627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AA528C-7CCF-9307-FC8B-D9F972942456}"/>
              </a:ext>
            </a:extLst>
          </p:cNvPr>
          <p:cNvCxnSpPr>
            <a:cxnSpLocks/>
          </p:cNvCxnSpPr>
          <p:nvPr/>
        </p:nvCxnSpPr>
        <p:spPr>
          <a:xfrm>
            <a:off x="1095690" y="1971538"/>
            <a:ext cx="0" cy="93186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40308B-148F-034E-8BB8-4E3E9B800210}"/>
              </a:ext>
            </a:extLst>
          </p:cNvPr>
          <p:cNvCxnSpPr>
            <a:cxnSpLocks/>
          </p:cNvCxnSpPr>
          <p:nvPr/>
        </p:nvCxnSpPr>
        <p:spPr>
          <a:xfrm>
            <a:off x="3812865" y="1380075"/>
            <a:ext cx="0" cy="135464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2D2DCF-F370-E14E-121C-90550ED475DE}"/>
              </a:ext>
            </a:extLst>
          </p:cNvPr>
          <p:cNvCxnSpPr>
            <a:cxnSpLocks/>
          </p:cNvCxnSpPr>
          <p:nvPr/>
        </p:nvCxnSpPr>
        <p:spPr>
          <a:xfrm>
            <a:off x="5596569" y="3995850"/>
            <a:ext cx="0" cy="20054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12BCB-4A0C-DC02-02C1-2979B3E60F78}"/>
              </a:ext>
            </a:extLst>
          </p:cNvPr>
          <p:cNvCxnSpPr>
            <a:cxnSpLocks/>
          </p:cNvCxnSpPr>
          <p:nvPr/>
        </p:nvCxnSpPr>
        <p:spPr>
          <a:xfrm>
            <a:off x="6866720" y="1380075"/>
            <a:ext cx="0" cy="138855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386116-4B73-0543-D61C-A9F1DEA44FC1}"/>
              </a:ext>
            </a:extLst>
          </p:cNvPr>
          <p:cNvCxnSpPr>
            <a:cxnSpLocks/>
          </p:cNvCxnSpPr>
          <p:nvPr/>
        </p:nvCxnSpPr>
        <p:spPr>
          <a:xfrm>
            <a:off x="7023972" y="2074352"/>
            <a:ext cx="0" cy="69366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A8E7DF-3DCD-DEBB-C445-BF78F56707D0}"/>
              </a:ext>
            </a:extLst>
          </p:cNvPr>
          <p:cNvCxnSpPr>
            <a:cxnSpLocks/>
          </p:cNvCxnSpPr>
          <p:nvPr/>
        </p:nvCxnSpPr>
        <p:spPr>
          <a:xfrm>
            <a:off x="6355520" y="738488"/>
            <a:ext cx="0" cy="20054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8E5FBE-388C-0920-2881-42B907B6B83D}"/>
              </a:ext>
            </a:extLst>
          </p:cNvPr>
          <p:cNvCxnSpPr>
            <a:cxnSpLocks/>
          </p:cNvCxnSpPr>
          <p:nvPr/>
        </p:nvCxnSpPr>
        <p:spPr>
          <a:xfrm>
            <a:off x="6284321" y="3995850"/>
            <a:ext cx="0" cy="91588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1EF323C-F3E1-9803-5225-847F76E34DAD}"/>
              </a:ext>
            </a:extLst>
          </p:cNvPr>
          <p:cNvCxnSpPr>
            <a:cxnSpLocks/>
          </p:cNvCxnSpPr>
          <p:nvPr/>
        </p:nvCxnSpPr>
        <p:spPr>
          <a:xfrm>
            <a:off x="8943051" y="4012756"/>
            <a:ext cx="0" cy="121805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E740DD-69C5-D2E5-8BA3-07789C34A6A2}"/>
              </a:ext>
            </a:extLst>
          </p:cNvPr>
          <p:cNvCxnSpPr>
            <a:cxnSpLocks/>
          </p:cNvCxnSpPr>
          <p:nvPr/>
        </p:nvCxnSpPr>
        <p:spPr>
          <a:xfrm>
            <a:off x="8560104" y="4012756"/>
            <a:ext cx="0" cy="198850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1372C3-9DEE-0206-CE6B-BC142DCE3B41}"/>
              </a:ext>
            </a:extLst>
          </p:cNvPr>
          <p:cNvCxnSpPr>
            <a:cxnSpLocks/>
          </p:cNvCxnSpPr>
          <p:nvPr/>
        </p:nvCxnSpPr>
        <p:spPr>
          <a:xfrm>
            <a:off x="10205584" y="4012756"/>
            <a:ext cx="0" cy="121805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BF37E04-2875-1A5D-C07D-D48AE04D4D68}"/>
              </a:ext>
            </a:extLst>
          </p:cNvPr>
          <p:cNvSpPr/>
          <p:nvPr/>
        </p:nvSpPr>
        <p:spPr>
          <a:xfrm>
            <a:off x="429767" y="2569614"/>
            <a:ext cx="10532126" cy="67643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Channel Access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140B3D0B-2CF6-17A4-4870-7706F676579D}"/>
              </a:ext>
            </a:extLst>
          </p:cNvPr>
          <p:cNvSpPr/>
          <p:nvPr/>
        </p:nvSpPr>
        <p:spPr>
          <a:xfrm>
            <a:off x="5596569" y="3510556"/>
            <a:ext cx="5365324" cy="67643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 Access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7D9D59-73DE-8CA2-84C0-9504065E3712}"/>
              </a:ext>
            </a:extLst>
          </p:cNvPr>
          <p:cNvSpPr txBox="1"/>
          <p:nvPr/>
        </p:nvSpPr>
        <p:spPr>
          <a:xfrm>
            <a:off x="5960178" y="5445427"/>
            <a:ext cx="164576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QSRV server for IOC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05F815-EDB8-1D3C-E97C-8F34C5BC7B80}"/>
              </a:ext>
            </a:extLst>
          </p:cNvPr>
          <p:cNvCxnSpPr>
            <a:cxnSpLocks/>
          </p:cNvCxnSpPr>
          <p:nvPr/>
        </p:nvCxnSpPr>
        <p:spPr>
          <a:xfrm>
            <a:off x="5960461" y="4012756"/>
            <a:ext cx="0" cy="198850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03D921B0-40B2-1B81-C8D6-4076F976D619}"/>
              </a:ext>
            </a:extLst>
          </p:cNvPr>
          <p:cNvSpPr txBox="1">
            <a:spLocks/>
          </p:cNvSpPr>
          <p:nvPr/>
        </p:nvSpPr>
        <p:spPr bwMode="auto">
          <a:xfrm>
            <a:off x="5133857" y="6433268"/>
            <a:ext cx="706245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incomplete, not to scale, 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332597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18D8-76FD-6543-BFDC-E1C7A1A3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57F29-2CF3-BB4A-8995-D1115F9FF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138334"/>
            <a:ext cx="7277692" cy="5346441"/>
          </a:xfrm>
        </p:spPr>
        <p:txBody>
          <a:bodyPr/>
          <a:lstStyle/>
          <a:p>
            <a:r>
              <a:rPr lang="en-US" dirty="0" err="1"/>
              <a:t>softIoc</a:t>
            </a:r>
            <a:r>
              <a:rPr lang="en-US" dirty="0"/>
              <a:t> vs. </a:t>
            </a:r>
            <a:r>
              <a:rPr lang="en-US" dirty="0" err="1"/>
              <a:t>softIoc</a:t>
            </a:r>
            <a:r>
              <a:rPr lang="en-US" dirty="0" err="1">
                <a:solidFill>
                  <a:srgbClr val="0070C0"/>
                </a:solidFill>
              </a:rPr>
              <a:t>PVA</a:t>
            </a:r>
            <a:endParaRPr lang="en-US" dirty="0"/>
          </a:p>
          <a:p>
            <a:pPr marL="398463" lvl="1" indent="0">
              <a:buNone/>
            </a:pPr>
            <a:r>
              <a:rPr lang="en-US" sz="1800" dirty="0">
                <a:latin typeface="Courier" pitchFamily="2" charset="0"/>
              </a:rPr>
              <a:t># Compare CA-only example: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cd 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/examples/02_fishtank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cat </a:t>
            </a:r>
            <a:r>
              <a:rPr lang="en-US" sz="1800" dirty="0" err="1">
                <a:latin typeface="Courier" pitchFamily="2" charset="0"/>
              </a:rPr>
              <a:t>st.cmd</a:t>
            </a: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# .. with this one: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cd 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/examples/24_pvaccess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cat </a:t>
            </a:r>
            <a:r>
              <a:rPr lang="en-US" sz="1800" dirty="0" err="1">
                <a:latin typeface="Courier" pitchFamily="2" charset="0"/>
              </a:rPr>
              <a:t>st.cmd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./</a:t>
            </a:r>
            <a:r>
              <a:rPr lang="en-US" sz="1800" dirty="0" err="1">
                <a:latin typeface="Courier" pitchFamily="2" charset="0"/>
              </a:rPr>
              <a:t>st.cmd</a:t>
            </a:r>
            <a:endParaRPr lang="en-US" sz="1800" dirty="0">
              <a:latin typeface="Courier" pitchFamily="2" charset="0"/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pv</a:t>
            </a:r>
            <a:r>
              <a:rPr lang="en-US" dirty="0"/>
              <a:t>… instead of ca…</a:t>
            </a:r>
          </a:p>
          <a:p>
            <a:pPr marL="398463" lvl="1" indent="0">
              <a:buNone/>
            </a:pPr>
            <a:r>
              <a:rPr lang="en-US" sz="1800" dirty="0" err="1">
                <a:latin typeface="Courier" pitchFamily="2" charset="0"/>
              </a:rPr>
              <a:t>camonitor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training:setpoint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training:tank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 err="1">
                <a:solidFill>
                  <a:srgbClr val="0070C0"/>
                </a:solidFill>
                <a:latin typeface="Courier" pitchFamily="2" charset="0"/>
              </a:rPr>
              <a:t>pv</a:t>
            </a:r>
            <a:r>
              <a:rPr lang="en-US" sz="1800" dirty="0" err="1">
                <a:latin typeface="Courier" pitchFamily="2" charset="0"/>
              </a:rPr>
              <a:t>monitor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training:setpoint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training:tank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 err="1">
                <a:solidFill>
                  <a:srgbClr val="0070C0"/>
                </a:solidFill>
                <a:latin typeface="Courier" pitchFamily="2" charset="0"/>
              </a:rPr>
              <a:t>pv</a:t>
            </a:r>
            <a:r>
              <a:rPr lang="en-US" sz="1800" dirty="0" err="1">
                <a:latin typeface="Courier" pitchFamily="2" charset="0"/>
              </a:rPr>
              <a:t>put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training:setpoint</a:t>
            </a:r>
            <a:r>
              <a:rPr lang="en-US" sz="1800" dirty="0">
                <a:latin typeface="Courier" pitchFamily="2" charset="0"/>
              </a:rPr>
              <a:t> 40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caput </a:t>
            </a:r>
            <a:r>
              <a:rPr lang="en-US" sz="1800" dirty="0" err="1">
                <a:latin typeface="Courier" pitchFamily="2" charset="0"/>
              </a:rPr>
              <a:t>training:setpoint</a:t>
            </a:r>
            <a:r>
              <a:rPr lang="en-US" sz="1800" dirty="0">
                <a:latin typeface="Courier" pitchFamily="2" charset="0"/>
              </a:rPr>
              <a:t> 30</a:t>
            </a:r>
          </a:p>
          <a:p>
            <a:r>
              <a:rPr lang="en-US" dirty="0" err="1"/>
              <a:t>CS-Stud﻿io</a:t>
            </a:r>
            <a:r>
              <a:rPr lang="en-US" dirty="0"/>
              <a:t>:</a:t>
            </a:r>
          </a:p>
          <a:p>
            <a:pPr marL="398463" lvl="1" indent="0">
              <a:buNone/>
            </a:pPr>
            <a:r>
              <a:rPr lang="en-US" sz="1800" dirty="0" err="1">
                <a:latin typeface="Courier" pitchFamily="2" charset="0"/>
              </a:rPr>
              <a:t>css</a:t>
            </a:r>
            <a:r>
              <a:rPr lang="en-US" sz="1800" dirty="0">
                <a:latin typeface="Courier" pitchFamily="2" charset="0"/>
              </a:rPr>
              <a:t> -resource 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/examples/24_pvaccess/</a:t>
            </a:r>
            <a:r>
              <a:rPr lang="en-US" sz="1800" dirty="0" err="1">
                <a:latin typeface="Courier" pitchFamily="2" charset="0"/>
              </a:rPr>
              <a:t>pva.bob</a:t>
            </a:r>
            <a:endParaRPr lang="en-US" sz="1800" dirty="0">
              <a:latin typeface="Courier" pitchFamily="2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2FB2AD4-D70D-3242-A293-CD689D20A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356" y="544068"/>
            <a:ext cx="4452411" cy="4439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677A252-A503-9443-9305-52D54389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748" y="4792980"/>
            <a:ext cx="17526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B847-B5F2-B04B-8EA0-49FD7E63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128848"/>
            <a:ext cx="11430000" cy="539496"/>
          </a:xfrm>
        </p:spPr>
        <p:txBody>
          <a:bodyPr/>
          <a:lstStyle/>
          <a:p>
            <a:r>
              <a:rPr lang="en-US" dirty="0"/>
              <a:t>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D4BDE-D335-FC44-A823-1BA6B460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14400"/>
            <a:ext cx="11430000" cy="47871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Similar to Channel Access</a:t>
            </a:r>
          </a:p>
          <a:p>
            <a:pPr lvl="1"/>
            <a:r>
              <a:rPr lang="en-US" dirty="0"/>
              <a:t>Name search via</a:t>
            </a:r>
          </a:p>
          <a:p>
            <a:pPr lvl="2"/>
            <a:r>
              <a:rPr lang="en-US" dirty="0"/>
              <a:t>UDP Broadcast (IPv4), Multicast or Unicast (IPv4, IPv6), configured via EPICS_</a:t>
            </a:r>
            <a:r>
              <a:rPr lang="en-US" dirty="0">
                <a:solidFill>
                  <a:srgbClr val="0070C0"/>
                </a:solidFill>
              </a:rPr>
              <a:t>PVA</a:t>
            </a:r>
            <a:r>
              <a:rPr lang="en-US" dirty="0"/>
              <a:t>_ADDR_LIST, EPICS_</a:t>
            </a:r>
            <a:r>
              <a:rPr lang="en-US" dirty="0">
                <a:solidFill>
                  <a:srgbClr val="0070C0"/>
                </a:solidFill>
              </a:rPr>
              <a:t>PVA</a:t>
            </a:r>
            <a:r>
              <a:rPr lang="en-US" dirty="0"/>
              <a:t>_AUTO_ADDR_LIST</a:t>
            </a:r>
          </a:p>
          <a:p>
            <a:pPr lvl="2"/>
            <a:r>
              <a:rPr lang="en-US" dirty="0"/>
              <a:t>TCP search via EPICS_</a:t>
            </a:r>
            <a:r>
              <a:rPr lang="en-US" dirty="0">
                <a:solidFill>
                  <a:srgbClr val="0070C0"/>
                </a:solidFill>
              </a:rPr>
              <a:t>PVA</a:t>
            </a:r>
            <a:r>
              <a:rPr lang="en-US" dirty="0"/>
              <a:t>_NAME_SERVERS</a:t>
            </a:r>
          </a:p>
          <a:p>
            <a:pPr lvl="1"/>
            <a:r>
              <a:rPr lang="en-US" dirty="0"/>
              <a:t>Connection for data transfer via TCP</a:t>
            </a:r>
          </a:p>
          <a:p>
            <a:pPr lvl="1"/>
            <a:r>
              <a:rPr lang="en-US" dirty="0"/>
              <a:t>Same “channel” or “PV” abstraction from ”record”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Get, put, monitor</a:t>
            </a:r>
          </a:p>
          <a:p>
            <a:pPr lvl="1"/>
            <a:r>
              <a:rPr lang="en-US" dirty="0"/>
              <a:t>Plus an ‘</a:t>
            </a:r>
            <a:r>
              <a:rPr lang="en-US" dirty="0">
                <a:solidFill>
                  <a:srgbClr val="0070C0"/>
                </a:solidFill>
              </a:rPr>
              <a:t>RPC</a:t>
            </a:r>
            <a:r>
              <a:rPr lang="en-US" dirty="0"/>
              <a:t>’ type operation</a:t>
            </a:r>
          </a:p>
        </p:txBody>
      </p:sp>
    </p:spTree>
    <p:extLst>
      <p:ext uri="{BB962C8B-B14F-4D97-AF65-F5344CB8AC3E}">
        <p14:creationId xmlns:p14="http://schemas.microsoft.com/office/powerpoint/2010/main" val="14457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B73D-3D66-F94F-B62D-D18B8562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            vs.                 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4596-1EF5-B24C-8E93-EFE5C7E9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49302"/>
            <a:ext cx="11272238" cy="7981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Similar command line tools: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36ED0-4120-5949-85BA-B92BF5FF784E}"/>
              </a:ext>
            </a:extLst>
          </p:cNvPr>
          <p:cNvSpPr txBox="1"/>
          <p:nvPr/>
        </p:nvSpPr>
        <p:spPr>
          <a:xfrm>
            <a:off x="680299" y="1690730"/>
            <a:ext cx="11272238" cy="50506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camonitor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cainfo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–d CTRL_DOUBLE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 Not supported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camonitor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–d CTRL_DOUBLE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training:tank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training:tank.SCAN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</a:t>
            </a:r>
            <a:endParaRPr lang="en-US" dirty="0">
              <a:latin typeface="Courier" pitchFamily="2" charset="0"/>
            </a:endParaRPr>
          </a:p>
          <a:p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pvinfo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–M raw </a:t>
            </a:r>
            <a:r>
              <a:rPr lang="en-US" dirty="0" err="1">
                <a:latin typeface="Courier" pitchFamily="2" charset="0"/>
              </a:rPr>
              <a:t>training:tank</a:t>
            </a: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# Note first few updates!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–M raw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training:tank.SCAN</a:t>
            </a: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7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C1EE-2D70-FC4E-AA90-09D4FBA0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DD95-DA98-3B4B-A812-172A4664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51722"/>
            <a:ext cx="11430000" cy="5533054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pva</a:t>
            </a:r>
            <a:r>
              <a:rPr lang="en-US" dirty="0"/>
              <a:t>://… prefix to select PV Access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ca://… prefix to select Channel Access</a:t>
            </a:r>
          </a:p>
          <a:p>
            <a:r>
              <a:rPr lang="en-US" dirty="0"/>
              <a:t>Set default in /</a:t>
            </a:r>
            <a:r>
              <a:rPr lang="en-US" dirty="0" err="1"/>
              <a:t>ics</a:t>
            </a:r>
            <a:r>
              <a:rPr lang="en-US" dirty="0"/>
              <a:t>/tools/</a:t>
            </a:r>
            <a:r>
              <a:rPr lang="en-US" dirty="0" err="1"/>
              <a:t>phoebus</a:t>
            </a:r>
            <a:r>
              <a:rPr lang="en-US" dirty="0"/>
              <a:t>/</a:t>
            </a:r>
            <a:r>
              <a:rPr lang="en-US" dirty="0" err="1"/>
              <a:t>settings.ini</a:t>
            </a: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FEC92F-EEF7-5246-B936-0A2DCE33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75" y="1538010"/>
            <a:ext cx="9588759" cy="278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0F627-5417-2E48-9286-8373C3388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901" y="5920274"/>
            <a:ext cx="33401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95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1745-4C9E-4A0C-BA8A-3E01F855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PVA to IOC?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AC7F-1AA5-E8B3-E439-F54F42EEE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3766"/>
            <a:ext cx="11430000" cy="5069711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Use  </a:t>
            </a:r>
            <a:r>
              <a:rPr lang="en-US" dirty="0" err="1">
                <a:latin typeface="Courier" pitchFamily="2" charset="0"/>
              </a:rPr>
              <a:t>softIocPVA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Start with `</a:t>
            </a:r>
            <a:r>
              <a:rPr lang="en-US" dirty="0" err="1">
                <a:latin typeface="Courier" pitchFamily="2" charset="0"/>
              </a:rPr>
              <a:t>makeBaseApp.pl</a:t>
            </a:r>
            <a:r>
              <a:rPr lang="en-US" dirty="0">
                <a:latin typeface="Courier" pitchFamily="2" charset="0"/>
              </a:rPr>
              <a:t> –t example</a:t>
            </a:r>
            <a:r>
              <a:rPr lang="en-US" dirty="0"/>
              <a:t>`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Add to your own </a:t>
            </a:r>
            <a:r>
              <a:rPr lang="en-US" dirty="0" err="1"/>
              <a:t>makeBaseApp</a:t>
            </a:r>
            <a:r>
              <a:rPr lang="en-US" dirty="0"/>
              <a:t>-type </a:t>
            </a:r>
            <a:r>
              <a:rPr lang="en-US" dirty="0" err="1"/>
              <a:t>Makefile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latin typeface="Courier" pitchFamily="2" charset="0"/>
              </a:rPr>
              <a:t>myioc_DBD</a:t>
            </a:r>
            <a:r>
              <a:rPr lang="en-US" dirty="0">
                <a:latin typeface="Courier" pitchFamily="2" charset="0"/>
              </a:rPr>
              <a:t> += </a:t>
            </a:r>
            <a:r>
              <a:rPr lang="en-US" dirty="0" err="1">
                <a:latin typeface="Courier" pitchFamily="2" charset="0"/>
              </a:rPr>
              <a:t>PVAServerRegister.dbd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myioc_DBD</a:t>
            </a:r>
            <a:r>
              <a:rPr lang="en-US" dirty="0">
                <a:latin typeface="Courier" pitchFamily="2" charset="0"/>
              </a:rPr>
              <a:t> += </a:t>
            </a:r>
            <a:r>
              <a:rPr lang="en-US" dirty="0" err="1">
                <a:latin typeface="Courier" pitchFamily="2" charset="0"/>
              </a:rPr>
              <a:t>qsrv.dbd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myioc_LIBS</a:t>
            </a:r>
            <a:r>
              <a:rPr lang="en-US" dirty="0">
                <a:latin typeface="Courier" pitchFamily="2" charset="0"/>
              </a:rPr>
              <a:t>  += </a:t>
            </a:r>
            <a:r>
              <a:rPr lang="en-US" dirty="0" err="1">
                <a:latin typeface="Courier" pitchFamily="2" charset="0"/>
              </a:rPr>
              <a:t>qsrv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myioc_LIBS</a:t>
            </a:r>
            <a:r>
              <a:rPr lang="en-US" dirty="0">
                <a:latin typeface="Courier" pitchFamily="2" charset="0"/>
              </a:rPr>
              <a:t>  += $(EPICS_BASE_PVA_CORE_LIBS)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0070C0"/>
                </a:solidFill>
              </a:rPr>
              <a:t>Either way </a:t>
            </a:r>
            <a:r>
              <a:rPr lang="en-US" u="sng" dirty="0">
                <a:solidFill>
                  <a:srgbClr val="0070C0"/>
                </a:solidFill>
              </a:rPr>
              <a:t>adds</a:t>
            </a:r>
            <a:r>
              <a:rPr lang="en-US" dirty="0">
                <a:solidFill>
                  <a:srgbClr val="0070C0"/>
                </a:solidFill>
              </a:rPr>
              <a:t> PVA and </a:t>
            </a:r>
            <a:r>
              <a:rPr lang="en-US" u="sng" dirty="0">
                <a:solidFill>
                  <a:srgbClr val="0070C0"/>
                </a:solidFill>
              </a:rPr>
              <a:t>keeps</a:t>
            </a:r>
            <a:r>
              <a:rPr lang="en-US" dirty="0">
                <a:solidFill>
                  <a:srgbClr val="0070C0"/>
                </a:solidFill>
              </a:rPr>
              <a:t> CA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9887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1854</Words>
  <Application>Microsoft Macintosh PowerPoint</Application>
  <PresentationFormat>Widescreen</PresentationFormat>
  <Paragraphs>251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Century Gothic</vt:lpstr>
      <vt:lpstr>Courier</vt:lpstr>
      <vt:lpstr>System Font Regular</vt:lpstr>
      <vt:lpstr>Wingdings</vt:lpstr>
      <vt:lpstr>ORNL</vt:lpstr>
      <vt:lpstr>PV Access Introduction</vt:lpstr>
      <vt:lpstr>What is EPICS?</vt:lpstr>
      <vt:lpstr>EPICS Network Protocols</vt:lpstr>
      <vt:lpstr>History</vt:lpstr>
      <vt:lpstr>First Glance</vt:lpstr>
      <vt:lpstr>PV Access</vt:lpstr>
      <vt:lpstr>Channel Access             vs.                 PV Access</vt:lpstr>
      <vt:lpstr>CS-Studio</vt:lpstr>
      <vt:lpstr>How to add PVA to IOC?</vt:lpstr>
      <vt:lpstr>So it’s very similar, maybe more efficient…</vt:lpstr>
      <vt:lpstr>Custom Data:   Great, but then what?</vt:lpstr>
      <vt:lpstr>“Normative Types”</vt:lpstr>
      <vt:lpstr>Reminder:  Channels/PVs  vs.  Records</vt:lpstr>
      <vt:lpstr>Images: Normative type NTNDArray</vt:lpstr>
      <vt:lpstr>Images: Area Detector</vt:lpstr>
      <vt:lpstr>Area Detector Demo</vt:lpstr>
      <vt:lpstr>Image Compression</vt:lpstr>
      <vt:lpstr>Custom PV Data</vt:lpstr>
      <vt:lpstr>Custom PV Data in CS-Studio</vt:lpstr>
      <vt:lpstr>History: Two compatible Implementations</vt:lpstr>
      <vt:lpstr>PV Access and Python</vt:lpstr>
      <vt:lpstr>Custom PV Data from IOC Records</vt:lpstr>
      <vt:lpstr>State of PV Access by late 2022</vt:lpstr>
      <vt:lpstr>Summary: PV Access is ..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2022-09-19T15:56:55Z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